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80" r:id="rId6"/>
    <p:sldId id="276" r:id="rId7"/>
    <p:sldId id="262" r:id="rId8"/>
    <p:sldId id="278" r:id="rId9"/>
    <p:sldId id="277" r:id="rId10"/>
    <p:sldId id="269" r:id="rId11"/>
    <p:sldId id="267" r:id="rId12"/>
    <p:sldId id="270" r:id="rId13"/>
    <p:sldId id="273" r:id="rId14"/>
    <p:sldId id="274" r:id="rId15"/>
    <p:sldId id="279" r:id="rId16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F9AAD-0ED2-405B-AD72-091C0A5038C8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8BE62-7A0C-4390-BFB6-EC687F964A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11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8BE62-7A0C-4390-BFB6-EC687F964A1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62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9354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243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6333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5294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225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6954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044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3079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386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418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0350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1242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4463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41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26A93B4-C76C-4E98-BBFB-2FE91DB9D912}" type="datetimeFigureOut">
              <a:rPr lang="pl-PL" smtClean="0"/>
              <a:t>14.02.2025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ED862FB-F575-4423-AC4B-A2A574045E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9288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ke.gov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B834D6-A189-496D-BFBD-0349CF790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625" y="323557"/>
            <a:ext cx="11854375" cy="4262511"/>
          </a:xfrm>
        </p:spPr>
        <p:txBody>
          <a:bodyPr>
            <a:normAutofit/>
          </a:bodyPr>
          <a:lstStyle/>
          <a:p>
            <a:pPr algn="ctr"/>
            <a:r>
              <a:rPr lang="pl-PL" sz="6000" dirty="0"/>
              <a:t>INFORMACJA                                          O EGZAMINIE  ÓSMOKLASISTY </a:t>
            </a:r>
            <a:br>
              <a:rPr lang="pl-PL" sz="6000" dirty="0"/>
            </a:br>
            <a:r>
              <a:rPr lang="pl-PL" sz="6000" dirty="0"/>
              <a:t>DLA RODZICÓW </a:t>
            </a:r>
            <a:br>
              <a:rPr lang="pl-PL" sz="6000" dirty="0"/>
            </a:br>
            <a:r>
              <a:rPr lang="pl-PL" sz="6000" dirty="0"/>
              <a:t> (PRAWNYCH OPIEKUNÓW)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9EDBB42-FDD1-414D-B207-F6A7EB903D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733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72E87A-A4C3-49BB-8F70-200DED552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285"/>
            <a:ext cx="10515600" cy="1589649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latin typeface="+mj-lt"/>
              </a:rPr>
              <a:t>Zgodnie z komunikatem wydanym przez Dyrektora Centralnej Komisji Egzaminacyjnej egzamin ósmoklasisty                    w roku szkolnym 2023/2024 </a:t>
            </a:r>
            <a:br>
              <a:rPr lang="pl-PL" sz="2800" dirty="0">
                <a:latin typeface="+mj-lt"/>
              </a:rPr>
            </a:br>
            <a:r>
              <a:rPr lang="pl-PL" sz="2800" dirty="0">
                <a:latin typeface="+mj-lt"/>
              </a:rPr>
              <a:t>zostanie przeprowadzony: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B783ED-48AA-4F9B-9743-5E7D3D113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8966"/>
            <a:ext cx="10515600" cy="447352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2400" dirty="0">
                <a:latin typeface="+mj-lt"/>
              </a:rPr>
              <a:t>a</a:t>
            </a:r>
            <a:r>
              <a:rPr lang="pl-PL" sz="2400" dirty="0"/>
              <a:t>a.  w terminie głównym: </a:t>
            </a:r>
          </a:p>
          <a:p>
            <a:pPr marL="0" indent="0">
              <a:buNone/>
            </a:pPr>
            <a:r>
              <a:rPr lang="pl-PL" sz="2400" dirty="0"/>
              <a:t>1. język polski – 13 maja 2025 r. (wtorek) – godz. 9:00</a:t>
            </a:r>
          </a:p>
          <a:p>
            <a:pPr marL="0" indent="0">
              <a:buNone/>
            </a:pPr>
            <a:r>
              <a:rPr lang="pl-PL" sz="2400" dirty="0"/>
              <a:t>2. matematyka – 14 maja 2025 r. (środa) – godz. 9:00</a:t>
            </a:r>
          </a:p>
          <a:p>
            <a:pPr marL="0" indent="0">
              <a:buNone/>
            </a:pPr>
            <a:r>
              <a:rPr lang="pl-PL" sz="2400" dirty="0"/>
              <a:t>3. język obcy nowożytny – 15 maja 2025 r. (czwartek) - godz. 9.00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 b. w terminie dodatkowym: </a:t>
            </a:r>
          </a:p>
          <a:p>
            <a:pPr marL="0" indent="0">
              <a:buNone/>
            </a:pPr>
            <a:r>
              <a:rPr lang="pl-PL" sz="2400" dirty="0"/>
              <a:t>1.  język polski – 10 czerwca 2025 r. (wtorek) – godz. 9:00 </a:t>
            </a:r>
          </a:p>
          <a:p>
            <a:pPr marL="0" indent="0">
              <a:buNone/>
            </a:pPr>
            <a:r>
              <a:rPr lang="pl-PL" sz="2400" dirty="0"/>
              <a:t>2. matematyka </a:t>
            </a:r>
            <a:r>
              <a:rPr lang="pl-PL" sz="2400"/>
              <a:t>– 11 </a:t>
            </a:r>
            <a:r>
              <a:rPr lang="pl-PL" sz="2400" dirty="0"/>
              <a:t>czerwca 2025 r. (środa) – godz. 9:00 </a:t>
            </a:r>
          </a:p>
          <a:p>
            <a:pPr marL="0" indent="0">
              <a:buNone/>
            </a:pPr>
            <a:r>
              <a:rPr lang="pl-PL" sz="2400" dirty="0"/>
              <a:t>3. język obcy nowożytny – 12 czerwca 2025 r. (czwartek) – godz. 9:00</a:t>
            </a:r>
          </a:p>
          <a:p>
            <a:pPr marL="0" indent="0" algn="ctr">
              <a:buNone/>
            </a:pPr>
            <a:endParaRPr lang="pl-PL" sz="2400" dirty="0">
              <a:latin typeface="+mj-lt"/>
            </a:endParaRPr>
          </a:p>
          <a:p>
            <a:pPr marL="0" indent="0" algn="ctr">
              <a:buNone/>
            </a:pPr>
            <a:r>
              <a:rPr lang="pl-PL" sz="2400" dirty="0">
                <a:latin typeface="+mj-lt"/>
              </a:rPr>
              <a:t>Egzamin ósmoklasisty jest przeprowadzany w formie pisemnej.</a:t>
            </a:r>
          </a:p>
        </p:txBody>
      </p:sp>
    </p:spTree>
    <p:extLst>
      <p:ext uri="{BB962C8B-B14F-4D97-AF65-F5344CB8AC3E}">
        <p14:creationId xmlns:p14="http://schemas.microsoft.com/office/powerpoint/2010/main" val="139404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4A168-BC84-4738-AA82-0BEF70452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2997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/>
              <a:t>Do egzaminu ósmoklasisty w terminie dodatkowym przystępuje uczeń, który: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A0183E-244E-4843-BC68-0272FD542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28" y="1406768"/>
            <a:ext cx="11605846" cy="5451231"/>
          </a:xfrm>
        </p:spPr>
        <p:txBody>
          <a:bodyPr/>
          <a:lstStyle/>
          <a:p>
            <a:pPr marL="514350" lvl="0" indent="-514350" algn="just">
              <a:buAutoNum type="alphaLcParenR"/>
            </a:pPr>
            <a:endParaRPr lang="pl-PL" dirty="0">
              <a:latin typeface="+mj-lt"/>
            </a:endParaRPr>
          </a:p>
          <a:p>
            <a:pPr marL="0" lvl="0" indent="0" algn="just">
              <a:buNone/>
            </a:pPr>
            <a:r>
              <a:rPr lang="pl-PL" dirty="0">
                <a:latin typeface="+mj-lt"/>
              </a:rPr>
              <a:t>a) </a:t>
            </a:r>
            <a:r>
              <a:rPr lang="pl-PL" sz="2400" dirty="0">
                <a:latin typeface="+mj-lt"/>
              </a:rPr>
              <a:t>z przyczyn losowych lub zdrowotnych nie przystąpił do egzaminu ósmoklasisty z danego przedmiotu lub przedmiotów w terminie głównym </a:t>
            </a:r>
          </a:p>
          <a:p>
            <a:pPr marL="0" lvl="0" indent="0" algn="just">
              <a:buNone/>
            </a:pPr>
            <a:r>
              <a:rPr lang="pl-PL" sz="2400" dirty="0">
                <a:latin typeface="+mj-lt"/>
              </a:rPr>
              <a:t>ALBO</a:t>
            </a:r>
          </a:p>
          <a:p>
            <a:pPr marL="0" lvl="0" indent="0" algn="just">
              <a:buNone/>
            </a:pPr>
            <a:r>
              <a:rPr lang="pl-PL" sz="2400" dirty="0">
                <a:latin typeface="+mj-lt"/>
              </a:rPr>
              <a:t>b) przerwał lub któremu przerwano i unieważniono egzamin ósmoklasisty                                    z danego przedmiotu lub przedmiotów w terminie głównym (również                                  z przyczyn losowych lub zdrowotnych). Do egzaminu ósmoklasisty w terminie dodatkowym przystępuje również uczeń, któremu dyrektor OKE lub dyrektor CKE unieważnił egzamin z danego przedmiotu lub przedmiotów.                                    Do egzaminu ósmoklasisty w terminie dodatkowym zdający przystępuje                          w szkole, której jest uczniem.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64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90AD0-1488-4E41-AA50-8B33F7B1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3557"/>
            <a:ext cx="10204938" cy="1852974"/>
          </a:xfrm>
        </p:spPr>
        <p:txBody>
          <a:bodyPr>
            <a:noAutofit/>
          </a:bodyPr>
          <a:lstStyle/>
          <a:p>
            <a:pPr algn="just"/>
            <a:br>
              <a:rPr lang="pl-PL" sz="2800" dirty="0"/>
            </a:br>
            <a:r>
              <a:rPr lang="pl-PL" sz="2800" dirty="0"/>
              <a:t>Egzamin ósmoklasisty obejmuje następujące przedmioty: język polski, matematykę i język obcy nowożytny.</a:t>
            </a:r>
            <a:br>
              <a:rPr lang="pl-PL" sz="2800" dirty="0"/>
            </a:br>
            <a:br>
              <a:rPr lang="pl-PL" sz="2800" dirty="0"/>
            </a:br>
            <a:endParaRPr lang="pl-PL" sz="2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281EA9-8A74-4428-8263-E5508B26F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2762865"/>
            <a:ext cx="12051323" cy="4095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 </a:t>
            </a:r>
            <a:r>
              <a:rPr lang="pl-PL" sz="2400" dirty="0"/>
              <a:t>Egzamin ósmoklasisty z każdego przedmiotu jest przeprowadzany innego dnia. </a:t>
            </a:r>
          </a:p>
          <a:p>
            <a:pPr marL="0" indent="0">
              <a:buNone/>
            </a:pPr>
            <a:r>
              <a:rPr lang="pl-PL" sz="2400" dirty="0"/>
              <a:t>Pierwszego dnia jest przeprowadzany egzamin z języka polskiego, który trwa 150 minut.</a:t>
            </a:r>
          </a:p>
          <a:p>
            <a:pPr marL="0" indent="0">
              <a:buNone/>
            </a:pPr>
            <a:r>
              <a:rPr lang="pl-PL" sz="2400" dirty="0"/>
              <a:t>Drugiego dnia – egzamin z matematyki, który trwa 125 minut. </a:t>
            </a:r>
          </a:p>
          <a:p>
            <a:pPr marL="0" indent="0">
              <a:buNone/>
            </a:pPr>
            <a:r>
              <a:rPr lang="pl-PL" sz="2400" dirty="0"/>
              <a:t>Trzeciego dnia – egzamin z języka angielskiego, który trwa 110 minut. </a:t>
            </a:r>
          </a:p>
          <a:p>
            <a:pPr marL="0" indent="0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dirty="0"/>
              <a:t>Czas trwania egzaminu obejmuje również czas przeznaczony na przeniesienie odpowiedzi na kartę odpowiedzi i sprawdzenie poprawności przeniesienia tych odpowiedzi.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9001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305" y="189609"/>
            <a:ext cx="12011695" cy="1342975"/>
          </a:xfrm>
        </p:spPr>
        <p:txBody>
          <a:bodyPr/>
          <a:lstStyle/>
          <a:p>
            <a:pPr algn="ctr"/>
            <a:r>
              <a:rPr lang="pl-PL" sz="3600" dirty="0"/>
              <a:t>Uczniowie z dostosowaniami mają wydłużony czas na wypełnienie arkusza egzaminacyjnego.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0305" y="2377440"/>
            <a:ext cx="11784168" cy="42680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	</a:t>
            </a:r>
            <a:r>
              <a:rPr lang="pl-PL" sz="2400" dirty="0"/>
              <a:t>Uczniowie ze stwierdzoną dysleksją oraz z zaświadczeniami lekarskimi stwierdzającymi  konieczność wydłużenia czasu mogą zdawać egzamin                         w czasie  dłuższym niż pozostali: język polski do 225 minut, matematykę </a:t>
            </a:r>
            <a:r>
              <a:rPr lang="pl-PL" sz="2400"/>
              <a:t>do 190 </a:t>
            </a:r>
            <a:r>
              <a:rPr lang="pl-PL" sz="2400" dirty="0"/>
              <a:t>minut, a język obcy </a:t>
            </a:r>
            <a:r>
              <a:rPr lang="pl-PL" sz="2400"/>
              <a:t>do 165 </a:t>
            </a:r>
            <a:r>
              <a:rPr lang="pl-PL" sz="2400" dirty="0"/>
              <a:t>minut.</a:t>
            </a:r>
          </a:p>
          <a:p>
            <a:pPr marL="0" indent="0" algn="just">
              <a:buNone/>
            </a:pPr>
            <a:r>
              <a:rPr lang="pl-PL" sz="2400" dirty="0"/>
              <a:t>	Uczniowie – obcokrajowcy mogą egzaminy z języka polskiego i matematyki zdawać w wydłużonym czasie, tak jak uczniowie z dysleksją oraz mogą korzystać ze słownika z przekładem z swojego ojczystego języka na język polski oraz otrzymują dostosowane arkusze egzaminacyjne.</a:t>
            </a:r>
          </a:p>
          <a:p>
            <a:pPr marL="0" indent="0" algn="just">
              <a:buNone/>
            </a:pPr>
            <a:r>
              <a:rPr lang="pl-PL" sz="2400" dirty="0">
                <a:solidFill>
                  <a:srgbClr val="FFC000"/>
                </a:solidFill>
              </a:rPr>
              <a:t>                                  </a:t>
            </a:r>
          </a:p>
          <a:p>
            <a:pPr marL="0" indent="0" algn="just">
              <a:buNone/>
            </a:pPr>
            <a:r>
              <a:rPr lang="pl-PL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5790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1242275"/>
          </a:xfrm>
        </p:spPr>
        <p:txBody>
          <a:bodyPr/>
          <a:lstStyle/>
          <a:p>
            <a:pPr algn="ctr"/>
            <a:r>
              <a:rPr lang="pl-PL" sz="2800"/>
              <a:t>Uczniowie z Ukrainy, </a:t>
            </a:r>
            <a:br>
              <a:rPr lang="pl-PL" sz="2800"/>
            </a:br>
            <a:r>
              <a:rPr lang="pl-PL" sz="2800"/>
              <a:t>którzy przybyli do nas po 24 lutego ubiegłego roku otrzymają arkusze w języku ukraińskim.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4851" y="2575775"/>
            <a:ext cx="11629622" cy="41212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/>
              <a:t>Dzieciom tym przysługuje wydłużony czas na pracę z języka polskiego </a:t>
            </a:r>
          </a:p>
          <a:p>
            <a:pPr marL="0" indent="0" algn="ctr">
              <a:buNone/>
            </a:pPr>
            <a:r>
              <a:rPr lang="pl-PL" sz="2400" dirty="0"/>
              <a:t>do 265 minut oraz możliwość korzystania ze słownika dwujęzycznego</a:t>
            </a:r>
          </a:p>
          <a:p>
            <a:pPr marL="0" indent="0" algn="ctr">
              <a:buNone/>
            </a:pPr>
            <a:r>
              <a:rPr lang="pl-PL" sz="2400" dirty="0"/>
              <a:t> w wersji papierowej (język polski – język ukraiński i język ukraiński – język polski).</a:t>
            </a:r>
          </a:p>
          <a:p>
            <a:pPr marL="0" indent="0" algn="ctr">
              <a:buNone/>
            </a:pPr>
            <a:endParaRPr lang="pl-PL" sz="2400" b="1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pl-PL" sz="2400" b="1" dirty="0">
                <a:solidFill>
                  <a:srgbClr val="FFC000"/>
                </a:solidFill>
              </a:rPr>
              <a:t>Szkoła  zapewnia uczniom słowniki. </a:t>
            </a:r>
          </a:p>
          <a:p>
            <a:pPr marL="0" indent="0" algn="just">
              <a:buNone/>
            </a:pPr>
            <a:r>
              <a:rPr lang="pl-PL" sz="2400" b="1" dirty="0">
                <a:solidFill>
                  <a:srgbClr val="FFC000"/>
                </a:solidFill>
              </a:rPr>
              <a:t>	</a:t>
            </a:r>
            <a:endParaRPr lang="pl-PL" sz="2400" dirty="0"/>
          </a:p>
          <a:p>
            <a:pPr marL="0" indent="0" algn="ctr">
              <a:buNone/>
            </a:pPr>
            <a:endParaRPr lang="pl-PL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55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C0732E-CED8-447C-88EC-CFA513DD3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2712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pl-PL" sz="2400" dirty="0"/>
              <a:t>Arkusze egzaminacyjne zawierają dołączoną  na perforacji</a:t>
            </a:r>
            <a:br>
              <a:rPr lang="pl-PL" sz="2400" dirty="0"/>
            </a:br>
            <a:r>
              <a:rPr lang="pl-PL" sz="2400" dirty="0"/>
              <a:t> KARTĘ ODPOWIEDZI,</a:t>
            </a:r>
            <a:br>
              <a:rPr lang="pl-PL" sz="2400" dirty="0"/>
            </a:br>
            <a:r>
              <a:rPr lang="pl-PL" sz="2400" dirty="0"/>
              <a:t>na której zdający zaznaczają odpowiedzi do pytań zamkniętych</a:t>
            </a:r>
            <a:br>
              <a:rPr lang="pl-PL" sz="2400" dirty="0"/>
            </a:br>
            <a:r>
              <a:rPr lang="pl-PL" sz="2400" dirty="0"/>
              <a:t>(karty nie odrywa się od arkusza).</a:t>
            </a:r>
            <a:br>
              <a:rPr lang="pl-PL" sz="2400" dirty="0"/>
            </a:br>
            <a:r>
              <a:rPr lang="pl-PL" sz="2000" dirty="0">
                <a:solidFill>
                  <a:srgbClr val="FFFF00"/>
                </a:solidFill>
              </a:rPr>
              <a:t>Uczniowie ze stwierdzoną dysleksją są zwolnieni z konieczności przenoszenia odpowiedzi na kartę odpowiedzi.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BA55DA-DF5E-4146-990F-1429EADF3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2459059" cy="363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Schemat arkusza egzaminacyjnego do egzaminu ósmoklasisty.                    </a:t>
            </a:r>
            <a:endParaRPr lang="en-US" sz="2000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3E13E16B-2E4A-42C5-95B3-9310FC4452B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29" y="2254349"/>
            <a:ext cx="7299569" cy="3790851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1492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0000" y="412124"/>
            <a:ext cx="10561418" cy="3374265"/>
          </a:xfrm>
        </p:spPr>
        <p:txBody>
          <a:bodyPr/>
          <a:lstStyle/>
          <a:p>
            <a:pPr algn="ctr"/>
            <a:r>
              <a:rPr lang="pl-PL" sz="4000" dirty="0"/>
              <a:t>Slajd poniżej przedstawia jak na karcie odpowiedzi zaznaczyć poprawną</a:t>
            </a:r>
            <a:br>
              <a:rPr lang="pl-PL" sz="4000" dirty="0"/>
            </a:br>
            <a:r>
              <a:rPr lang="pl-PL" sz="4000" dirty="0"/>
              <a:t>odpowiedź oraz pomyłkę</a:t>
            </a:r>
            <a:br>
              <a:rPr lang="pl-PL" sz="4000" dirty="0"/>
            </a:br>
            <a:r>
              <a:rPr lang="pl-PL" sz="4000" dirty="0"/>
              <a:t>w zadaniach zamkniętych?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-1" y="5538651"/>
            <a:ext cx="12080383" cy="1319349"/>
          </a:xfrm>
        </p:spPr>
        <p:txBody>
          <a:bodyPr/>
          <a:lstStyle/>
          <a:p>
            <a:pPr algn="ctr"/>
            <a:r>
              <a:rPr lang="pl-PL" sz="2400" dirty="0"/>
              <a:t>Uczniowie ze specyficznymi trudnościami w nauce  zaznaczają odpowiedzi do zadań zamkniętych w zeszycie zadań egzaminacyjnych.</a:t>
            </a:r>
          </a:p>
          <a:p>
            <a:pPr algn="ctr"/>
            <a:r>
              <a:rPr lang="pl-PL" sz="2400" dirty="0"/>
              <a:t> </a:t>
            </a:r>
          </a:p>
          <a:p>
            <a:endParaRPr lang="pl-PL" sz="16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54428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0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35428" y="478972"/>
            <a:ext cx="11173097" cy="3605348"/>
          </a:xfrm>
        </p:spPr>
        <p:txBody>
          <a:bodyPr/>
          <a:lstStyle/>
          <a:p>
            <a:pPr algn="just"/>
            <a:r>
              <a:rPr lang="pl-PL" sz="3200" dirty="0"/>
              <a:t>          Do przeprowadzenia egzaminu ósmoklasisty                         z  języka  obcego wykorzystuje się również  płytę  CD  do  sprawdzenia  umiejętności  rozumienia  ze  słuchu.  Na  płycie znajdują się dwukrotnie nagrane teksty, polecenia i przerwy na wykonanie zadań. 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8377" y="5280846"/>
            <a:ext cx="12043954" cy="1154787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FF0000"/>
                </a:solidFill>
              </a:rPr>
              <a:t>Podczas egzaminu uczniowie są bezwzględnie zobowiązani do samodzielnego rozwiązywania zadań.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9464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D44DA-E7DD-4063-B637-43B21A60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62708"/>
            <a:ext cx="12192000" cy="5843909"/>
          </a:xfrm>
        </p:spPr>
        <p:txBody>
          <a:bodyPr/>
          <a:lstStyle/>
          <a:p>
            <a:pPr algn="l"/>
            <a:r>
              <a:rPr lang="pl-PL" sz="2200" dirty="0"/>
              <a:t>W</a:t>
            </a:r>
            <a:r>
              <a:rPr lang="pl-PL" sz="2200" dirty="0">
                <a:solidFill>
                  <a:srgbClr val="FF0000"/>
                </a:solidFill>
              </a:rPr>
              <a:t> </a:t>
            </a:r>
            <a:r>
              <a:rPr lang="pl-PL" sz="2200" dirty="0"/>
              <a:t>przypadku:</a:t>
            </a:r>
            <a:br>
              <a:rPr lang="pl-PL" sz="2200" dirty="0"/>
            </a:br>
            <a:r>
              <a:rPr lang="pl-PL" sz="2200" dirty="0"/>
              <a:t>a) stwierdzenia niesamodzielnego rozwiązywania zadań przez ucznia,</a:t>
            </a:r>
            <a:br>
              <a:rPr lang="pl-PL" sz="2200" dirty="0"/>
            </a:br>
            <a:r>
              <a:rPr lang="pl-PL" sz="2200" dirty="0"/>
              <a:t>b) wniesienia lub korzystania przez ucznia  z urządzenia telekomunikacyjnego </a:t>
            </a:r>
            <a:br>
              <a:rPr lang="pl-PL" sz="2200" dirty="0"/>
            </a:br>
            <a:r>
              <a:rPr lang="pl-PL" sz="2200" dirty="0"/>
              <a:t>c) wniesienia lub korzystania z materiałów lub przyborów pomocniczych niewymienionych w komunikacie o przyborach</a:t>
            </a:r>
            <a:br>
              <a:rPr lang="pl-PL" sz="2200" dirty="0"/>
            </a:br>
            <a:r>
              <a:rPr lang="pl-PL" sz="2200" dirty="0"/>
              <a:t>d) zakłócania przez ucznia prawidłowego przebiegu egzaminu ósmoklasisty                       z danego przedmiotu, w sposób utrudniający pracę pozostałym uczniom</a:t>
            </a:r>
            <a:br>
              <a:rPr lang="pl-PL" sz="2200" dirty="0"/>
            </a:br>
            <a:r>
              <a:rPr lang="pl-PL" sz="2200" dirty="0"/>
              <a:t> – przewodniczący zespołu egzaminacyjnego przerywa i unieważnia uczniowi egzamin z danego przedmiotu. </a:t>
            </a:r>
            <a:br>
              <a:rPr lang="pl-PL" sz="2200" dirty="0"/>
            </a:br>
            <a:br>
              <a:rPr lang="pl-PL" sz="2200" dirty="0"/>
            </a:br>
            <a:r>
              <a:rPr lang="pl-PL" sz="2200" dirty="0"/>
              <a:t>Uczeń lub  jego  rodzice  mogą,  w terminie  2 dni  roboczych  od dnia przeprowadzenia egzaminu ósmoklasisty z danego przedmiotu, zgłosić zastrzeżenia wraz z uzasadnieniem do  dyrektora  OKE,  jeżeli  uznają,  że w  trakcie egzaminu  zostały  naruszone  przepisy dotyczące jego przeprowadzenia. </a:t>
            </a:r>
            <a:br>
              <a:rPr lang="pl-PL" sz="2400" dirty="0"/>
            </a:br>
            <a:endParaRPr lang="pl-PL" sz="2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8125F75-4DA8-4B9F-8BBB-6B9D13E83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11" y="5281201"/>
            <a:ext cx="11844997" cy="1457224"/>
          </a:xfrm>
        </p:spPr>
        <p:txBody>
          <a:bodyPr/>
          <a:lstStyle/>
          <a:p>
            <a:pPr algn="just"/>
            <a:r>
              <a:rPr lang="pl-PL" sz="2000" dirty="0"/>
              <a:t>W każdym z podanych wyżej przypadków szkoła jest  zobowiązana do udzielenia rodzicom szczegółowych wyjaśnień dotyczących przyczyn oraz trybu unieważnienia oraz udzielić zdającemu i jego rodzicom pełnego wsparcia na kolejnych etapach przeprowadzanej procedury. </a:t>
            </a:r>
          </a:p>
        </p:txBody>
      </p:sp>
    </p:spTree>
    <p:extLst>
      <p:ext uri="{BB962C8B-B14F-4D97-AF65-F5344CB8AC3E}">
        <p14:creationId xmlns:p14="http://schemas.microsoft.com/office/powerpoint/2010/main" val="233490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0000" y="104503"/>
            <a:ext cx="10571998" cy="1853086"/>
          </a:xfrm>
        </p:spPr>
        <p:txBody>
          <a:bodyPr/>
          <a:lstStyle/>
          <a:p>
            <a:pPr algn="ctr"/>
            <a:r>
              <a:rPr lang="pl-PL" sz="2300" dirty="0"/>
              <a:t>Zgodnie z wytycznymi dotyczącymi organizowania i przeprowadzania                                w 2025 r. egzaminów wydanymi przez Centralną Komisję Egzaminacyjną </a:t>
            </a:r>
            <a:br>
              <a:rPr lang="pl-PL" sz="2300" dirty="0"/>
            </a:br>
            <a:r>
              <a:rPr lang="pl-PL" sz="2300" dirty="0"/>
              <a:t>w Szkole Podstawowej nr 59 w Gdańsku będą obowiązywały następujące zasady: </a:t>
            </a:r>
            <a:br>
              <a:rPr lang="pl-PL" sz="2300" dirty="0"/>
            </a:br>
            <a:endParaRPr lang="pl-PL" sz="23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>
            <a:normAutofit/>
          </a:bodyPr>
          <a:lstStyle/>
          <a:p>
            <a:pPr lvl="0" algn="just"/>
            <a:r>
              <a:rPr lang="pl-PL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Uczniów zdających egzamin ósmoklasisty oraz nauczycieli nadzorujących egzamin obowiązuje bezwzględny zakaz wnoszenia do sali egzaminacyjnej jakichkolwiek urządzeń telekomunikacyjnych</a:t>
            </a:r>
            <a:r>
              <a:rPr lang="pl-PL" sz="2000" dirty="0"/>
              <a:t>, a także innych zbędnych przedmiotów (książki, maskotki).</a:t>
            </a:r>
          </a:p>
          <a:p>
            <a:pPr lvl="0" algn="just"/>
            <a:r>
              <a:rPr lang="pl-PL" sz="2000" dirty="0"/>
              <a:t>Na egzaminie każdy uczeń korzysta z własnych przyborów: długopisu z </a:t>
            </a:r>
            <a:r>
              <a:rPr lang="pl-PL" sz="2000" b="1" dirty="0"/>
              <a:t>czarnym tuszem</a:t>
            </a:r>
            <a:r>
              <a:rPr lang="pl-PL" sz="2000" dirty="0"/>
              <a:t> bądź pióra z </a:t>
            </a:r>
            <a:r>
              <a:rPr lang="pl-PL" sz="2000" b="1" dirty="0"/>
              <a:t>czarnym atramentem</a:t>
            </a:r>
            <a:r>
              <a:rPr lang="pl-PL" sz="2000" dirty="0"/>
              <a:t>, a na egzaminie z matematyki dodatkowo z linijki. </a:t>
            </a:r>
          </a:p>
          <a:p>
            <a:pPr lvl="0" algn="just"/>
            <a:r>
              <a:rPr lang="pl-PL" sz="2000" dirty="0"/>
              <a:t>Uczeń może wnieść do Sali wodę pitną. Podczas wykonywania testu butelkę z wodą uczeń powinien umieścić przy nodze stolika.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677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0297" y="447188"/>
            <a:ext cx="11991703" cy="970450"/>
          </a:xfrm>
        </p:spPr>
        <p:txBody>
          <a:bodyPr/>
          <a:lstStyle/>
          <a:p>
            <a:pPr algn="ctr"/>
            <a:r>
              <a:rPr lang="pl-PL" sz="2400" dirty="0"/>
              <a:t>Uczeń lub jego rodzice mają prawo wglądu do sprawdzonej  i ocenionej pracy egzaminacyjnej tego ucznia.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1" y="2629989"/>
            <a:ext cx="12087497" cy="4101737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200" dirty="0"/>
              <a:t>Prawo  to  przysługuje  rodzicom  i  uczniowi  w  miejscu  i  czasie  wskazanym  przez dyrektora  Okręgowej  Komisji  Egzaminacyjnej, w  terminie 6 miesięcy od dnia wydania przez  Okręgową  Komisję  Egzaminacyjną  zaświadczeń  o  szczegółowych  wynikach egzaminu ósmoklasisty.</a:t>
            </a:r>
          </a:p>
          <a:p>
            <a:pPr algn="just"/>
            <a:r>
              <a:rPr lang="pl-PL" sz="2200" dirty="0"/>
              <a:t>Wniosek o  wgląd  do  pracy  egzaminacyjnej  składa  się  do  dyrektora  właściwej Okręgowej   Komisji    Egzaminacyjnej.   Wniosek   może  być  złożony  osobiście  przez uprawnioną  osobę  lub  osobę występującą  w  imieniu  zdającego albo przesłany do OKE drogą elektroniczną, faksem lub pocztą tradycyjną.</a:t>
            </a:r>
          </a:p>
          <a:p>
            <a:pPr algn="just"/>
            <a:r>
              <a:rPr lang="pl-PL" sz="2200" dirty="0"/>
              <a:t>Wnioski o wgląd są przyjmowane i rozpatrywane od dnia ogłoszenia informacji                     o wynikach  egzaminu  ósmoklasisty , tj.  od  4 lipca 2025 r., zgodnie z kolejnością wpływu.</a:t>
            </a:r>
          </a:p>
          <a:p>
            <a:pPr marL="0" indent="0">
              <a:buNone/>
            </a:pPr>
            <a:endParaRPr lang="pl-PL" sz="22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44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4851" y="447188"/>
            <a:ext cx="11590986" cy="970450"/>
          </a:xfrm>
        </p:spPr>
        <p:txBody>
          <a:bodyPr/>
          <a:lstStyle/>
          <a:p>
            <a:pPr algn="ctr"/>
            <a:r>
              <a:rPr lang="pl-PL" sz="3200" dirty="0"/>
              <a:t>Błędy najczęściej  popełniane przez uczniów podczas próbnego egzaminu ósmoklasisty.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63571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3200" dirty="0"/>
              <a:t>brak przeniesienia odpowiedzi na kartę odpowiedzi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3200"/>
              <a:t>niewłaściwie zamalowane kratki na karcie odpowiedzi </a:t>
            </a:r>
            <a:endParaRPr lang="pl-PL" sz="32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3200" dirty="0"/>
              <a:t>niewłaściwie zaznaczone poprawki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3200" dirty="0"/>
              <a:t>brak numeru wybranego tematu wypracowania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3200" dirty="0"/>
              <a:t>podpisanie pracy </a:t>
            </a:r>
          </a:p>
          <a:p>
            <a:pPr>
              <a:buFont typeface="Wingdings" panose="05000000000000000000" pitchFamily="2" charset="2"/>
              <a:buChar char="ü"/>
            </a:pP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414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Wyniki egzaminu ósmoklasisty </a:t>
            </a:r>
            <a:br>
              <a:rPr lang="pl-PL" dirty="0"/>
            </a:br>
            <a:r>
              <a:rPr lang="pl-PL" dirty="0"/>
              <a:t>zostaną ogłoszone 4 lipca 2025 roku.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035" y="1179443"/>
            <a:ext cx="11807687" cy="54402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sz="2800" dirty="0"/>
          </a:p>
          <a:p>
            <a:pPr marL="0" indent="0" algn="just">
              <a:buNone/>
            </a:pPr>
            <a:r>
              <a:rPr lang="pl-PL" sz="2800" dirty="0"/>
              <a:t>	Termin przekazania szkołom zaświadczeń i informacji to                   4 lipca 2025 r. i  od tego dnia mogą być one wydawane przez szkołę uczniom. </a:t>
            </a:r>
          </a:p>
          <a:p>
            <a:pPr marL="0" indent="0" algn="just">
              <a:buNone/>
            </a:pPr>
            <a:r>
              <a:rPr lang="pl-PL" sz="2800" dirty="0"/>
              <a:t>	Tego dnia na stronie Centralnej Komisji Egzaminacyjnej uruchomiona zostanie specjalna platforma, na której  uczniowie będą mogli zobaczyć swoje wyniki po uprzednim zalogowaniu się. Swój login i hasło do tej platformy  każdy uczeń otrzyma od wychowawcy pod koniec roku szkolnego. </a:t>
            </a:r>
          </a:p>
        </p:txBody>
      </p:sp>
    </p:spTree>
    <p:extLst>
      <p:ext uri="{BB962C8B-B14F-4D97-AF65-F5344CB8AC3E}">
        <p14:creationId xmlns:p14="http://schemas.microsoft.com/office/powerpoint/2010/main" val="300124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29BF71-87A1-4125-8836-45746C03B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-1"/>
            <a:ext cx="10571998" cy="2039816"/>
          </a:xfrm>
        </p:spPr>
        <p:txBody>
          <a:bodyPr/>
          <a:lstStyle/>
          <a:p>
            <a:pPr algn="ctr"/>
            <a:r>
              <a:rPr lang="pl-PL" sz="2800" dirty="0"/>
              <a:t>Na stronie internetowej Centralnej Komisji Egzaminacyjnej</a:t>
            </a:r>
            <a:br>
              <a:rPr lang="pl-PL" sz="2800" dirty="0"/>
            </a:br>
            <a:r>
              <a:rPr lang="pl-PL" sz="36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www.cke.gov.pl</a:t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6BD70A-7ED5-4713-931B-06220FC2C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2250831"/>
            <a:ext cx="11873132" cy="5416061"/>
          </a:xfrm>
        </p:spPr>
        <p:txBody>
          <a:bodyPr/>
          <a:lstStyle/>
          <a:p>
            <a:pPr marL="0" lvl="0" indent="0">
              <a:buNone/>
            </a:pPr>
            <a:r>
              <a:rPr lang="pl-PL" sz="2400" dirty="0"/>
              <a:t>w zakładce poświęconej egzaminowi ósmoklasisty są dostępne: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pl-PL" sz="2000" dirty="0"/>
              <a:t> informatory o egzaminie ósmoklasisty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pl-PL" sz="2000" dirty="0"/>
              <a:t>przykładowe arkusze egzaminacyjne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/>
              <a:t>arkusze wykorzystane do przeprowadzenia egzaminu ósmoklasisty w latach  2019 – 2024 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/>
              <a:t>oraz wszelkie inne informacje dotyczące egzaminu ósmoklasisty. </a:t>
            </a:r>
          </a:p>
          <a:p>
            <a:pPr marL="0" indent="0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1200" dirty="0"/>
              <a:t>Na podstawie: </a:t>
            </a:r>
            <a:r>
              <a:rPr lang="pl-PL" sz="1200" b="1" i="1" dirty="0"/>
              <a:t>Informacji o sposobie organizacji i przeprowadzenia egzaminu ósmoklasisty obowiązującej w roku szkolnym 2024/2025</a:t>
            </a:r>
            <a:r>
              <a:rPr lang="pl-PL" sz="1200" b="1" dirty="0"/>
              <a:t> </a:t>
            </a:r>
            <a:r>
              <a:rPr lang="pl-PL" sz="1200" dirty="0"/>
              <a:t>wydanej przez Centralną Komisję Egzaminacyjną (aktualizacja 31.01.2025 r.) oraz komunikatów dyrektora CKE : </a:t>
            </a:r>
            <a:r>
              <a:rPr lang="pl-PL" sz="1200" b="1" i="1" dirty="0"/>
              <a:t>w sprawie szczegółowych sposobów dostosowania warunków i form przeprowadzania egzaminu ósmoklasisty w r. szk. 2024/2025</a:t>
            </a:r>
            <a:r>
              <a:rPr lang="pl-PL" sz="1200" dirty="0"/>
              <a:t> (opublikowano 31.01.2025 r.), </a:t>
            </a:r>
            <a:r>
              <a:rPr lang="pl-PL" sz="1200" b="1" i="1" dirty="0"/>
              <a:t>w sprawie materiałów i przyborów pomocniczych,                   z których mogą korzystać zdający na egzaminie ósmoklasisty i egzaminie maturalnym w 2025 roku </a:t>
            </a:r>
            <a:r>
              <a:rPr lang="pl-PL" sz="1200" dirty="0"/>
              <a:t>(20.08.2025 r.)</a:t>
            </a:r>
            <a:r>
              <a:rPr lang="pl-PL" sz="1200" b="1" i="1" dirty="0"/>
              <a:t> oraz w sprawie harmonogramu przeprowadzania egzaminu ósmoklasisty oraz egzaminu maturalnego w 2024 roku </a:t>
            </a:r>
            <a:r>
              <a:rPr lang="pl-PL" sz="1200" i="1" dirty="0"/>
              <a:t>( 20.08.2024.) </a:t>
            </a:r>
            <a:endParaRPr lang="pl-PL" sz="1200" dirty="0"/>
          </a:p>
          <a:p>
            <a:pPr marL="0" indent="0">
              <a:buNone/>
            </a:pP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13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Cytat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yta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yta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1273</Words>
  <Application>Microsoft Office PowerPoint</Application>
  <PresentationFormat>Panoramiczny</PresentationFormat>
  <Paragraphs>75</Paragraphs>
  <Slides>16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Calibri</vt:lpstr>
      <vt:lpstr>Century Gothic</vt:lpstr>
      <vt:lpstr>Wingdings</vt:lpstr>
      <vt:lpstr>Wingdings 2</vt:lpstr>
      <vt:lpstr>Cytat</vt:lpstr>
      <vt:lpstr>INFORMACJA                                          O EGZAMINIE  ÓSMOKLASISTY  DLA RODZICÓW   (PRAWNYCH OPIEKUNÓW)</vt:lpstr>
      <vt:lpstr>Zgodnie z komunikatem wydanym przez Dyrektora Centralnej Komisji Egzaminacyjnej egzamin ósmoklasisty                    w roku szkolnym 2023/2024  zostanie przeprowadzony:</vt:lpstr>
      <vt:lpstr>Do egzaminu ósmoklasisty w terminie dodatkowym przystępuje uczeń, który: </vt:lpstr>
      <vt:lpstr> Egzamin ósmoklasisty obejmuje następujące przedmioty: język polski, matematykę i język obcy nowożytny.  </vt:lpstr>
      <vt:lpstr>Uczniowie z dostosowaniami mają wydłużony czas na wypełnienie arkusza egzaminacyjnego.</vt:lpstr>
      <vt:lpstr>Uczniowie z Ukrainy,  którzy przybyli do nas po 24 lutego ubiegłego roku otrzymają arkusze w języku ukraińskim.</vt:lpstr>
      <vt:lpstr>Arkusze egzaminacyjne zawierają dołączoną  na perforacji  KARTĘ ODPOWIEDZI, na której zdający zaznaczają odpowiedzi do pytań zamkniętych (karty nie odrywa się od arkusza). Uczniowie ze stwierdzoną dysleksją są zwolnieni z konieczności przenoszenia odpowiedzi na kartę odpowiedzi.</vt:lpstr>
      <vt:lpstr>Slajd poniżej przedstawia jak na karcie odpowiedzi zaznaczyć poprawną odpowiedź oraz pomyłkę w zadaniach zamkniętych? </vt:lpstr>
      <vt:lpstr>Prezentacja programu PowerPoint</vt:lpstr>
      <vt:lpstr>          Do przeprowadzenia egzaminu ósmoklasisty                         z  języka  obcego wykorzystuje się również  płytę  CD  do  sprawdzenia  umiejętności  rozumienia  ze  słuchu.  Na  płycie znajdują się dwukrotnie nagrane teksty, polecenia i przerwy na wykonanie zadań.  </vt:lpstr>
      <vt:lpstr>W przypadku: a) stwierdzenia niesamodzielnego rozwiązywania zadań przez ucznia, b) wniesienia lub korzystania przez ucznia  z urządzenia telekomunikacyjnego  c) wniesienia lub korzystania z materiałów lub przyborów pomocniczych niewymienionych w komunikacie o przyborach d) zakłócania przez ucznia prawidłowego przebiegu egzaminu ósmoklasisty                       z danego przedmiotu, w sposób utrudniający pracę pozostałym uczniom  – przewodniczący zespołu egzaminacyjnego przerywa i unieważnia uczniowi egzamin z danego przedmiotu.   Uczeń lub  jego  rodzice  mogą,  w terminie  2 dni  roboczych  od dnia przeprowadzenia egzaminu ósmoklasisty z danego przedmiotu, zgłosić zastrzeżenia wraz z uzasadnieniem do  dyrektora  OKE,  jeżeli  uznają,  że w  trakcie egzaminu  zostały  naruszone  przepisy dotyczące jego przeprowadzenia.  </vt:lpstr>
      <vt:lpstr>Zgodnie z wytycznymi dotyczącymi organizowania i przeprowadzania                                w 2025 r. egzaminów wydanymi przez Centralną Komisję Egzaminacyjną  w Szkole Podstawowej nr 59 w Gdańsku będą obowiązywały następujące zasady:  </vt:lpstr>
      <vt:lpstr>Uczeń lub jego rodzice mają prawo wglądu do sprawdzonej  i ocenionej pracy egzaminacyjnej tego ucznia.</vt:lpstr>
      <vt:lpstr>Błędy najczęściej  popełniane przez uczniów podczas próbnego egzaminu ósmoklasisty.</vt:lpstr>
      <vt:lpstr>Wyniki egzaminu ósmoklasisty  zostaną ogłoszone 4 lipca 2025 roku.</vt:lpstr>
      <vt:lpstr>Na stronie internetowej Centralnej Komisji Egzaminacyjnej www.cke.gov.pl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INFORMACJA O EGZAMINIE ÓSMOKLASISTY DLA RODZICÓW (PRAWNYCH OPIEKUNÓW)</dc:title>
  <dc:creator>DELL</dc:creator>
  <cp:lastModifiedBy>BEATA PIEJKO</cp:lastModifiedBy>
  <cp:revision>127</cp:revision>
  <dcterms:created xsi:type="dcterms:W3CDTF">2020-01-05T14:21:34Z</dcterms:created>
  <dcterms:modified xsi:type="dcterms:W3CDTF">2025-02-14T08:49:17Z</dcterms:modified>
</cp:coreProperties>
</file>